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" charset="1" panose="00000500000000000000"/>
      <p:regular r:id="rId14"/>
    </p:embeddedFont>
    <p:embeddedFont>
      <p:font typeface="DM Sans Italics" charset="1" panose="00000000000000000000"/>
      <p:regular r:id="rId15"/>
    </p:embeddedFont>
    <p:embeddedFont>
      <p:font typeface="Poppins Bold" charset="1" panose="000008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3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136365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7" y="0"/>
                </a:lnTo>
                <a:lnTo>
                  <a:pt x="846187" y="981087"/>
                </a:lnTo>
                <a:lnTo>
                  <a:pt x="0" y="981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451684"/>
            <a:ext cx="7044924" cy="116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2"/>
              </a:lnSpc>
            </a:pPr>
            <a:r>
              <a:rPr lang="en-US" sz="7268">
                <a:solidFill>
                  <a:srgbClr val="FFFBFB"/>
                </a:solidFill>
                <a:latin typeface="Poppins"/>
                <a:ea typeface="Poppins"/>
                <a:cs typeface="Poppins"/>
                <a:sym typeface="Poppins"/>
              </a:rPr>
              <a:t>APRUEBA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3576" y="1236180"/>
            <a:ext cx="2126388" cy="79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Plazza</a:t>
            </a:r>
          </a:p>
          <a:p>
            <a:pPr algn="l">
              <a:lnSpc>
                <a:spcPts val="3131"/>
              </a:lnSpc>
            </a:pPr>
            <a:r>
              <a:rPr lang="en-US" sz="2545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Industries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514144"/>
            <a:ext cx="8699112" cy="18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74"/>
              </a:lnSpc>
            </a:pPr>
            <a:r>
              <a:rPr lang="en-US" sz="11729" b="true">
                <a:solidFill>
                  <a:srgbClr val="56AEFF"/>
                </a:solidFill>
                <a:latin typeface="Poppins Bold"/>
                <a:ea typeface="Poppins Bold"/>
                <a:cs typeface="Poppins Bold"/>
                <a:sym typeface="Poppins Bold"/>
              </a:rPr>
              <a:t>O MIENTE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611507"/>
            <a:chOff x="0" y="0"/>
            <a:chExt cx="991873" cy="9912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611507"/>
            <a:chOff x="0" y="0"/>
            <a:chExt cx="991873" cy="9912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611507"/>
            <a:chOff x="0" y="0"/>
            <a:chExt cx="991873" cy="9912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852572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86667" y="1621993"/>
            <a:ext cx="8437330" cy="129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 strike="noStrike" u="none">
                <a:solidFill>
                  <a:srgbClr val="56AEFF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 problema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Nuestra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3964" y="7582446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Beneficios Clave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Para Padres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1861" y="7582446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Llamada a la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Acción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52572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¿Cómo </a:t>
            </a: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Funciona?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52572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Q&amp;A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780685" y="6316471"/>
            <a:ext cx="4026849" cy="193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 incertidumbre sobre las calificaciones puede generar estrés y dificultar el apoyo efectivo que podemos brindarles.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88262" y="3838895"/>
            <a:ext cx="837406" cy="1212035"/>
          </a:xfrm>
          <a:custGeom>
            <a:avLst/>
            <a:gdLst/>
            <a:ahLst/>
            <a:cxnLst/>
            <a:rect r="r" b="b" t="t" l="l"/>
            <a:pathLst>
              <a:path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4249" y="3838895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69" y="0"/>
                </a:lnTo>
                <a:lnTo>
                  <a:pt x="1197169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13530" t="0" r="-1353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17109" y="6426950"/>
            <a:ext cx="3860050" cy="386005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870064" y="695645"/>
            <a:ext cx="10983270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45"/>
              </a:lnSpc>
              <a:spcBef>
                <a:spcPct val="0"/>
              </a:spcBef>
            </a:pPr>
            <a:r>
              <a:rPr lang="en-US" sz="5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¿TE PREOCUPA EL RENDIMIENTO ACADÉMICO DE TU HIJO?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7075" y="6335692"/>
            <a:ext cx="4751516" cy="30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omo padres, todos queremos lo mejor para nuestros hijos, y el éxito académico es una parte fundamental de su futuro.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Pero, ¿cuántas veces te has preguntado si estás recibiendo la imagen completa del rendimiento escolar de tu hijo?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39409" y="5635441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b="true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DESCRIPCIÓN GENERAL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93540" y="5635441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b="true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CONCEPTOS IMPORTANTES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60724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33666" y="627827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359890" y="6685670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31603" y="7720619"/>
            <a:ext cx="1937976" cy="1451611"/>
          </a:xfrm>
          <a:custGeom>
            <a:avLst/>
            <a:gdLst/>
            <a:ahLst/>
            <a:cxnLst/>
            <a:rect r="r" b="b" t="t" l="l"/>
            <a:pathLst>
              <a:path h="1451611" w="1937976">
                <a:moveTo>
                  <a:pt x="0" y="0"/>
                </a:moveTo>
                <a:lnTo>
                  <a:pt x="1937975" y="0"/>
                </a:lnTo>
                <a:lnTo>
                  <a:pt x="1937975" y="1451611"/>
                </a:lnTo>
                <a:lnTo>
                  <a:pt x="0" y="1451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56973" y="6200290"/>
            <a:ext cx="1287235" cy="1287235"/>
          </a:xfrm>
          <a:custGeom>
            <a:avLst/>
            <a:gdLst/>
            <a:ahLst/>
            <a:cxnLst/>
            <a:rect r="r" b="b" t="t" l="l"/>
            <a:pathLst>
              <a:path h="1287235" w="1287235">
                <a:moveTo>
                  <a:pt x="0" y="0"/>
                </a:moveTo>
                <a:lnTo>
                  <a:pt x="1287235" y="0"/>
                </a:lnTo>
                <a:lnTo>
                  <a:pt x="1287235" y="1287235"/>
                </a:lnTo>
                <a:lnTo>
                  <a:pt x="0" y="12872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05245" y="4708300"/>
            <a:ext cx="1990692" cy="1183470"/>
          </a:xfrm>
          <a:custGeom>
            <a:avLst/>
            <a:gdLst/>
            <a:ahLst/>
            <a:cxnLst/>
            <a:rect r="r" b="b" t="t" l="l"/>
            <a:pathLst>
              <a:path h="1183470" w="1990692">
                <a:moveTo>
                  <a:pt x="0" y="0"/>
                </a:moveTo>
                <a:lnTo>
                  <a:pt x="1990692" y="0"/>
                </a:lnTo>
                <a:lnTo>
                  <a:pt x="1990692" y="1183470"/>
                </a:lnTo>
                <a:lnTo>
                  <a:pt x="0" y="1183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96623" y="1740983"/>
            <a:ext cx="947300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2"/>
              </a:lnSpc>
              <a:spcBef>
                <a:spcPct val="0"/>
              </a:spcBef>
            </a:pPr>
            <a:r>
              <a:rPr lang="en-US" sz="54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PODER DE LA PREDICCIÓN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33666" y="440837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91320" y="4487939"/>
            <a:ext cx="6049891" cy="174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¿A(Proba)ré? es una innovadora herramienta que utiliza un modelo predictivo avanzado para estimar las futuras calificaciones de tus hijos.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91320" y="6368248"/>
            <a:ext cx="6049891" cy="261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Basado en datos clave como horas de estudio, atención, calificaciones previas y participación en tutorías, nuestro modelo ofrece una visión clara y objetiva del posible rendimiento académico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96623" y="2693483"/>
            <a:ext cx="8678831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5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resentamos ¿A(Proba)ré?: Tu aliado para el éxito académico</a:t>
            </a:r>
          </a:p>
        </p:txBody>
      </p:sp>
      <p:sp>
        <p:nvSpPr>
          <p:cNvPr name="Freeform 21" id="21" descr="image"/>
          <p:cNvSpPr/>
          <p:nvPr/>
        </p:nvSpPr>
        <p:spPr>
          <a:xfrm flipH="false" flipV="false" rot="0">
            <a:off x="12507345" y="3150503"/>
            <a:ext cx="1388928" cy="982843"/>
          </a:xfrm>
          <a:custGeom>
            <a:avLst/>
            <a:gdLst/>
            <a:ahLst/>
            <a:cxnLst/>
            <a:rect r="r" b="b" t="t" l="l"/>
            <a:pathLst>
              <a:path h="982843" w="1388928">
                <a:moveTo>
                  <a:pt x="0" y="0"/>
                </a:moveTo>
                <a:lnTo>
                  <a:pt x="1388928" y="0"/>
                </a:lnTo>
                <a:lnTo>
                  <a:pt x="1388928" y="982843"/>
                </a:lnTo>
                <a:lnTo>
                  <a:pt x="0" y="982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71547" y="2403316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697308" y="4608316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55972" y="6575997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634517" y="4755208"/>
            <a:ext cx="821455" cy="821455"/>
          </a:xfrm>
          <a:custGeom>
            <a:avLst/>
            <a:gdLst/>
            <a:ahLst/>
            <a:cxnLst/>
            <a:rect r="r" b="b" t="t" l="l"/>
            <a:pathLst>
              <a:path h="821455" w="821455">
                <a:moveTo>
                  <a:pt x="0" y="0"/>
                </a:moveTo>
                <a:lnTo>
                  <a:pt x="821455" y="0"/>
                </a:lnTo>
                <a:lnTo>
                  <a:pt x="821455" y="821455"/>
                </a:lnTo>
                <a:lnTo>
                  <a:pt x="0" y="82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999676" y="2447487"/>
            <a:ext cx="4998190" cy="141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0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ecopilación de Datos: Ingresa información relevante sobre el historial académico de tu hijo (horas de estudio, atención, etc.).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519628" y="7712017"/>
            <a:ext cx="6602062" cy="6602062"/>
          </a:xfrm>
          <a:custGeom>
            <a:avLst/>
            <a:gdLst/>
            <a:ahLst/>
            <a:cxnLst/>
            <a:rect r="r" b="b" t="t" l="l"/>
            <a:pathLst>
              <a:path h="6602062" w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25087" y="2403316"/>
            <a:ext cx="2241798" cy="1110895"/>
          </a:xfrm>
          <a:custGeom>
            <a:avLst/>
            <a:gdLst/>
            <a:ahLst/>
            <a:cxnLst/>
            <a:rect r="r" b="b" t="t" l="l"/>
            <a:pathLst>
              <a:path h="1110895" w="2241798">
                <a:moveTo>
                  <a:pt x="0" y="0"/>
                </a:moveTo>
                <a:lnTo>
                  <a:pt x="2241799" y="0"/>
                </a:lnTo>
                <a:lnTo>
                  <a:pt x="2241799" y="1110895"/>
                </a:lnTo>
                <a:lnTo>
                  <a:pt x="0" y="111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90" r="0" b="-239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71547" y="4642052"/>
            <a:ext cx="2213274" cy="1152895"/>
          </a:xfrm>
          <a:custGeom>
            <a:avLst/>
            <a:gdLst/>
            <a:ahLst/>
            <a:cxnLst/>
            <a:rect r="r" b="b" t="t" l="l"/>
            <a:pathLst>
              <a:path h="1152895" w="2213274">
                <a:moveTo>
                  <a:pt x="0" y="0"/>
                </a:moveTo>
                <a:lnTo>
                  <a:pt x="2213273" y="0"/>
                </a:lnTo>
                <a:lnTo>
                  <a:pt x="2213273" y="1152895"/>
                </a:lnTo>
                <a:lnTo>
                  <a:pt x="0" y="1152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70435" y="6577900"/>
            <a:ext cx="2076392" cy="1162779"/>
          </a:xfrm>
          <a:custGeom>
            <a:avLst/>
            <a:gdLst/>
            <a:ahLst/>
            <a:cxnLst/>
            <a:rect r="r" b="b" t="t" l="l"/>
            <a:pathLst>
              <a:path h="1162779" w="2076392">
                <a:moveTo>
                  <a:pt x="0" y="0"/>
                </a:moveTo>
                <a:lnTo>
                  <a:pt x="2076392" y="0"/>
                </a:lnTo>
                <a:lnTo>
                  <a:pt x="2076392" y="1162779"/>
                </a:lnTo>
                <a:lnTo>
                  <a:pt x="0" y="1162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69148" y="4584865"/>
            <a:ext cx="4490889" cy="180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Anális</a:t>
            </a:r>
            <a:r>
              <a:rPr lang="en-US" sz="20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is Predictivo: Nuestro modelo utiliza algoritmos de machine learning para analizar los datos y generar una estimación de las futuras calificaciones.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68802" y="6566472"/>
            <a:ext cx="4998190" cy="105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0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esultados Claros: Recibe un informe fácil de entender con las predicciones y recomendaciones.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81298" y="623887"/>
            <a:ext cx="824569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7"/>
              </a:lnSpc>
              <a:spcBef>
                <a:spcPct val="0"/>
              </a:spcBef>
            </a:pPr>
            <a:r>
              <a:rPr lang="en-US" sz="55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¿CÓM</a:t>
            </a:r>
            <a:r>
              <a:rPr lang="en-US" sz="553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FUNCIONA?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3917838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3939" y="8458278"/>
            <a:ext cx="2335239" cy="380999"/>
          </a:xfrm>
          <a:custGeom>
            <a:avLst/>
            <a:gdLst/>
            <a:ahLst/>
            <a:cxnLst/>
            <a:rect r="r" b="b" t="t" l="l"/>
            <a:pathLst>
              <a:path h="380999" w="2335239">
                <a:moveTo>
                  <a:pt x="0" y="0"/>
                </a:moveTo>
                <a:lnTo>
                  <a:pt x="2335240" y="0"/>
                </a:lnTo>
                <a:lnTo>
                  <a:pt x="2335240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052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8006" y="4206681"/>
            <a:ext cx="2331173" cy="4206015"/>
            <a:chOff x="0" y="0"/>
            <a:chExt cx="613971" cy="11077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3971" cy="1107757"/>
            </a:xfrm>
            <a:custGeom>
              <a:avLst/>
              <a:gdLst/>
              <a:ahLst/>
              <a:cxnLst/>
              <a:rect r="r" b="b" t="t" l="l"/>
              <a:pathLst>
                <a:path h="1107757" w="613971">
                  <a:moveTo>
                    <a:pt x="0" y="0"/>
                  </a:moveTo>
                  <a:lnTo>
                    <a:pt x="613971" y="0"/>
                  </a:lnTo>
                  <a:lnTo>
                    <a:pt x="613971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13971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52905" y="4206681"/>
            <a:ext cx="2331173" cy="4206015"/>
            <a:chOff x="0" y="0"/>
            <a:chExt cx="613971" cy="11077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3971" cy="1107757"/>
            </a:xfrm>
            <a:custGeom>
              <a:avLst/>
              <a:gdLst/>
              <a:ahLst/>
              <a:cxnLst/>
              <a:rect r="r" b="b" t="t" l="l"/>
              <a:pathLst>
                <a:path h="1107757" w="613971">
                  <a:moveTo>
                    <a:pt x="0" y="0"/>
                  </a:moveTo>
                  <a:lnTo>
                    <a:pt x="613971" y="0"/>
                  </a:lnTo>
                  <a:lnTo>
                    <a:pt x="613971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13971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48838" y="8458278"/>
            <a:ext cx="2335239" cy="380999"/>
          </a:xfrm>
          <a:custGeom>
            <a:avLst/>
            <a:gdLst/>
            <a:ahLst/>
            <a:cxnLst/>
            <a:rect r="r" b="b" t="t" l="l"/>
            <a:pathLst>
              <a:path h="380999" w="2335239">
                <a:moveTo>
                  <a:pt x="0" y="0"/>
                </a:moveTo>
                <a:lnTo>
                  <a:pt x="2335240" y="0"/>
                </a:lnTo>
                <a:lnTo>
                  <a:pt x="2335240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05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31094" y="4206681"/>
            <a:ext cx="2331173" cy="4206015"/>
            <a:chOff x="0" y="0"/>
            <a:chExt cx="613971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3971" cy="1107757"/>
            </a:xfrm>
            <a:custGeom>
              <a:avLst/>
              <a:gdLst/>
              <a:ahLst/>
              <a:cxnLst/>
              <a:rect r="r" b="b" t="t" l="l"/>
              <a:pathLst>
                <a:path h="1107757" w="613971">
                  <a:moveTo>
                    <a:pt x="0" y="0"/>
                  </a:moveTo>
                  <a:lnTo>
                    <a:pt x="613971" y="0"/>
                  </a:lnTo>
                  <a:lnTo>
                    <a:pt x="613971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13971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627028" y="8458278"/>
            <a:ext cx="2335239" cy="380999"/>
          </a:xfrm>
          <a:custGeom>
            <a:avLst/>
            <a:gdLst/>
            <a:ahLst/>
            <a:cxnLst/>
            <a:rect r="r" b="b" t="t" l="l"/>
            <a:pathLst>
              <a:path h="380999" w="2335239">
                <a:moveTo>
                  <a:pt x="0" y="0"/>
                </a:moveTo>
                <a:lnTo>
                  <a:pt x="2335239" y="0"/>
                </a:lnTo>
                <a:lnTo>
                  <a:pt x="233523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05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709283" y="4206681"/>
            <a:ext cx="2331173" cy="4206015"/>
            <a:chOff x="0" y="0"/>
            <a:chExt cx="613971" cy="11077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3971" cy="1107757"/>
            </a:xfrm>
            <a:custGeom>
              <a:avLst/>
              <a:gdLst/>
              <a:ahLst/>
              <a:cxnLst/>
              <a:rect r="r" b="b" t="t" l="l"/>
              <a:pathLst>
                <a:path h="1107757" w="613971">
                  <a:moveTo>
                    <a:pt x="0" y="0"/>
                  </a:moveTo>
                  <a:lnTo>
                    <a:pt x="613971" y="0"/>
                  </a:lnTo>
                  <a:lnTo>
                    <a:pt x="613971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13971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705217" y="8458278"/>
            <a:ext cx="2335239" cy="380999"/>
          </a:xfrm>
          <a:custGeom>
            <a:avLst/>
            <a:gdLst/>
            <a:ahLst/>
            <a:cxnLst/>
            <a:rect r="r" b="b" t="t" l="l"/>
            <a:pathLst>
              <a:path h="380999" w="2335239">
                <a:moveTo>
                  <a:pt x="0" y="0"/>
                </a:moveTo>
                <a:lnTo>
                  <a:pt x="2335239" y="0"/>
                </a:lnTo>
                <a:lnTo>
                  <a:pt x="233523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052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787473" y="4206681"/>
            <a:ext cx="2331173" cy="4206015"/>
            <a:chOff x="0" y="0"/>
            <a:chExt cx="613971" cy="11077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3971" cy="1107757"/>
            </a:xfrm>
            <a:custGeom>
              <a:avLst/>
              <a:gdLst/>
              <a:ahLst/>
              <a:cxnLst/>
              <a:rect r="r" b="b" t="t" l="l"/>
              <a:pathLst>
                <a:path h="1107757" w="613971">
                  <a:moveTo>
                    <a:pt x="0" y="0"/>
                  </a:moveTo>
                  <a:lnTo>
                    <a:pt x="613971" y="0"/>
                  </a:lnTo>
                  <a:lnTo>
                    <a:pt x="613971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13971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783406" y="8458278"/>
            <a:ext cx="2335239" cy="380999"/>
          </a:xfrm>
          <a:custGeom>
            <a:avLst/>
            <a:gdLst/>
            <a:ahLst/>
            <a:cxnLst/>
            <a:rect r="r" b="b" t="t" l="l"/>
            <a:pathLst>
              <a:path h="380999" w="2335239">
                <a:moveTo>
                  <a:pt x="0" y="0"/>
                </a:moveTo>
                <a:lnTo>
                  <a:pt x="2335239" y="0"/>
                </a:lnTo>
                <a:lnTo>
                  <a:pt x="233523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052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78006" y="4214278"/>
            <a:ext cx="2331173" cy="1757727"/>
          </a:xfrm>
          <a:custGeom>
            <a:avLst/>
            <a:gdLst/>
            <a:ahLst/>
            <a:cxnLst/>
            <a:rect r="r" b="b" t="t" l="l"/>
            <a:pathLst>
              <a:path h="1757727" w="2331173">
                <a:moveTo>
                  <a:pt x="0" y="0"/>
                </a:moveTo>
                <a:lnTo>
                  <a:pt x="2331173" y="0"/>
                </a:lnTo>
                <a:lnTo>
                  <a:pt x="2331173" y="1757727"/>
                </a:lnTo>
                <a:lnTo>
                  <a:pt x="0" y="1757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081" t="0" r="-27081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574094" y="4214278"/>
            <a:ext cx="2309984" cy="1757727"/>
          </a:xfrm>
          <a:custGeom>
            <a:avLst/>
            <a:gdLst/>
            <a:ahLst/>
            <a:cxnLst/>
            <a:rect r="r" b="b" t="t" l="l"/>
            <a:pathLst>
              <a:path h="1757727" w="2309984">
                <a:moveTo>
                  <a:pt x="0" y="0"/>
                </a:moveTo>
                <a:lnTo>
                  <a:pt x="2309984" y="0"/>
                </a:lnTo>
                <a:lnTo>
                  <a:pt x="2309984" y="1757727"/>
                </a:lnTo>
                <a:lnTo>
                  <a:pt x="0" y="1757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855" r="0" b="-22562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641688" y="4206681"/>
            <a:ext cx="2314050" cy="1765324"/>
          </a:xfrm>
          <a:custGeom>
            <a:avLst/>
            <a:gdLst/>
            <a:ahLst/>
            <a:cxnLst/>
            <a:rect r="r" b="b" t="t" l="l"/>
            <a:pathLst>
              <a:path h="1765324" w="2314050">
                <a:moveTo>
                  <a:pt x="0" y="0"/>
                </a:moveTo>
                <a:lnTo>
                  <a:pt x="2314051" y="0"/>
                </a:lnTo>
                <a:lnTo>
                  <a:pt x="2314051" y="1765324"/>
                </a:lnTo>
                <a:lnTo>
                  <a:pt x="0" y="1765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95" t="0" r="-8795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724267" y="4228983"/>
            <a:ext cx="2316189" cy="1743022"/>
          </a:xfrm>
          <a:custGeom>
            <a:avLst/>
            <a:gdLst/>
            <a:ahLst/>
            <a:cxnLst/>
            <a:rect r="r" b="b" t="t" l="l"/>
            <a:pathLst>
              <a:path h="1743022" w="2316189">
                <a:moveTo>
                  <a:pt x="0" y="0"/>
                </a:moveTo>
                <a:lnTo>
                  <a:pt x="2316189" y="0"/>
                </a:lnTo>
                <a:lnTo>
                  <a:pt x="2316189" y="1743022"/>
                </a:lnTo>
                <a:lnTo>
                  <a:pt x="0" y="17430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441" r="0" b="-16441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783406" y="4228983"/>
            <a:ext cx="2335239" cy="1743022"/>
          </a:xfrm>
          <a:custGeom>
            <a:avLst/>
            <a:gdLst/>
            <a:ahLst/>
            <a:cxnLst/>
            <a:rect r="r" b="b" t="t" l="l"/>
            <a:pathLst>
              <a:path h="1743022" w="2335239">
                <a:moveTo>
                  <a:pt x="0" y="0"/>
                </a:moveTo>
                <a:lnTo>
                  <a:pt x="2335239" y="0"/>
                </a:lnTo>
                <a:lnTo>
                  <a:pt x="2335239" y="1743022"/>
                </a:lnTo>
                <a:lnTo>
                  <a:pt x="0" y="17430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081" t="0" r="-6081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95128" y="6159167"/>
            <a:ext cx="2314050" cy="212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5"/>
              </a:lnSpc>
            </a:pPr>
            <a:r>
              <a:rPr lang="en-US" sz="17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Transparencia:</a:t>
            </a:r>
          </a:p>
          <a:p>
            <a:pPr algn="ctr" marL="0" indent="0" lvl="0">
              <a:lnSpc>
                <a:spcPts val="2445"/>
              </a:lnSpc>
              <a:spcBef>
                <a:spcPct val="0"/>
              </a:spcBef>
            </a:pPr>
            <a:r>
              <a:rPr lang="en-US" sz="1772" strike="noStrike" u="non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Obtén una visión objetiva del rendimiento académico, más allá de lo que te digan tus hijos.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07534" y="521807"/>
            <a:ext cx="9974228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</a:t>
            </a:r>
            <a:r>
              <a:rPr lang="en-US" sz="657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NEFICIOS CLAVE PARA LOS PADRES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75192" y="2902023"/>
            <a:ext cx="7364162" cy="51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9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064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ranquilidad, Control y Apoyo Efectivo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74094" y="6159167"/>
            <a:ext cx="2314050" cy="1512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45"/>
              </a:lnSpc>
              <a:spcBef>
                <a:spcPct val="0"/>
              </a:spcBef>
            </a:pPr>
            <a:r>
              <a:rPr lang="en-US" sz="17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lang="en-US" sz="1772" strike="noStrike" u="non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tección Temprana: Identifica posibles problemas a tiempo para tomar medidas preventivas.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41688" y="6159167"/>
            <a:ext cx="2314050" cy="181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45"/>
              </a:lnSpc>
              <a:spcBef>
                <a:spcPct val="0"/>
              </a:spcBef>
            </a:pPr>
            <a:r>
              <a:rPr lang="en-US" sz="17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Comuni</a:t>
            </a:r>
            <a:r>
              <a:rPr lang="en-US" sz="1772" strike="noStrike" u="non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cación Efectiva: Fomenta conversaciones más informadas y constructivas con tus hijos y los profesores.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05217" y="6159167"/>
            <a:ext cx="2314050" cy="1512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45"/>
              </a:lnSpc>
              <a:spcBef>
                <a:spcPct val="0"/>
              </a:spcBef>
            </a:pPr>
            <a:r>
              <a:rPr lang="en-US" sz="17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Apoyo</a:t>
            </a:r>
            <a:r>
              <a:rPr lang="en-US" sz="1772" strike="noStrike" u="non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Personalizado: Brinda un apoyo más enfocado en las áreas donde tu hijo más lo necesita.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04595" y="6159167"/>
            <a:ext cx="2314050" cy="1512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45"/>
              </a:lnSpc>
              <a:spcBef>
                <a:spcPct val="0"/>
              </a:spcBef>
            </a:pPr>
            <a:r>
              <a:rPr lang="en-US" sz="17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Reducción</a:t>
            </a:r>
            <a:r>
              <a:rPr lang="en-US" sz="1772" strike="noStrike" u="non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del Estrés: Disminuye la incertidumbre y la preocupación sobre las calificaciones.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11493" y="-5276983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5" y="0"/>
                </a:lnTo>
                <a:lnTo>
                  <a:pt x="10196685" y="10196686"/>
                </a:lnTo>
                <a:lnTo>
                  <a:pt x="0" y="10196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20658" y="6969826"/>
            <a:ext cx="1142373" cy="11423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99040" y="7218789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20658" y="5103553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18393" y="5350890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63031" y="1387602"/>
            <a:ext cx="9879016" cy="149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¡DA</a:t>
            </a:r>
            <a:r>
              <a:rPr lang="en-US" sz="476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EL PRIMER PASO HACIA EL ÉXITO ACADÉMICO DE TU HIJO!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7387" y="3425389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"P</a:t>
            </a: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rueba ¿A(Proba)ré? hoy mismo y descubre el poder de la predicción."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7387" y="5170157"/>
            <a:ext cx="6015843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"Of</a:t>
            </a: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recemos un descuento del 20% el primer mes para que experimentes los beneficios de primera mano."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7387" y="7036430"/>
            <a:ext cx="6015843" cy="131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Puedes encontrar más detalles en:</a:t>
            </a:r>
          </a:p>
          <a:p>
            <a:pPr algn="l">
              <a:lnSpc>
                <a:spcPts val="2664"/>
              </a:lnSpc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https://github.com/PlazzaA/Proyecto_ML</a:t>
            </a:r>
          </a:p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escanea el qr que puedes encontrar en esta diapositiva: -----------------------------------&gt;</a:t>
            </a:r>
          </a:p>
        </p:txBody>
      </p:sp>
      <p:sp>
        <p:nvSpPr>
          <p:cNvPr name="Freeform 20" id="20" descr="image"/>
          <p:cNvSpPr/>
          <p:nvPr/>
        </p:nvSpPr>
        <p:spPr>
          <a:xfrm flipH="false" flipV="false" rot="0">
            <a:off x="13144500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6981875">
            <a:off x="-4909095" y="6350435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 descr="image"/>
          <p:cNvSpPr/>
          <p:nvPr/>
        </p:nvSpPr>
        <p:spPr>
          <a:xfrm flipH="false" flipV="false" rot="0">
            <a:off x="726701" y="53508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4849200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b="true" sz="369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Por su atención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5514" y="3044955"/>
            <a:ext cx="10821834" cy="131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3"/>
              </a:lnSpc>
              <a:spcBef>
                <a:spcPct val="0"/>
              </a:spcBef>
            </a:pPr>
            <a:r>
              <a:rPr lang="en-US" sz="8127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 A TODOS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41137" y="1690726"/>
            <a:ext cx="2126388" cy="79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Plazza</a:t>
            </a:r>
          </a:p>
          <a:p>
            <a:pPr algn="l">
              <a:lnSpc>
                <a:spcPts val="3131"/>
              </a:lnSpc>
            </a:pPr>
            <a:r>
              <a:rPr lang="en-US" sz="2545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Industries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16261" y="1590911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7" y="0"/>
                </a:lnTo>
                <a:lnTo>
                  <a:pt x="846187" y="981087"/>
                </a:lnTo>
                <a:lnTo>
                  <a:pt x="0" y="981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5514" y="6114460"/>
            <a:ext cx="6388238" cy="84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7"/>
              </a:lnSpc>
              <a:spcBef>
                <a:spcPct val="0"/>
              </a:spcBef>
            </a:pPr>
            <a:r>
              <a:rPr lang="en-US" sz="2831" spc="141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Si tiene alguna pregunta le atenderemos encantados.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DAGm4o2ZID0</dc:identifier>
  <dcterms:modified xsi:type="dcterms:W3CDTF">2011-08-01T06:04:30Z</dcterms:modified>
  <cp:revision>1</cp:revision>
  <dc:title>Presentación propuesta de proyecto de la empresa corporativo moderno azul</dc:title>
</cp:coreProperties>
</file>